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4" r:id="rId4"/>
  </p:sldMasterIdLst>
  <p:notesMasterIdLst>
    <p:notesMasterId r:id="rId6"/>
  </p:notesMasterIdLst>
  <p:sldIdLst>
    <p:sldId id="260" r:id="rId5"/>
    <p:sldId id="337" r:id="rId7"/>
    <p:sldId id="279" r:id="rId8"/>
    <p:sldId id="310" r:id="rId9"/>
    <p:sldId id="276" r:id="rId10"/>
    <p:sldId id="277" r:id="rId11"/>
    <p:sldId id="278" r:id="rId12"/>
    <p:sldId id="282" r:id="rId13"/>
    <p:sldId id="283" r:id="rId14"/>
    <p:sldId id="284" r:id="rId15"/>
    <p:sldId id="338" r:id="rId16"/>
    <p:sldId id="285" r:id="rId17"/>
    <p:sldId id="286" r:id="rId18"/>
    <p:sldId id="287" r:id="rId19"/>
    <p:sldId id="288" r:id="rId20"/>
    <p:sldId id="339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7" r:id="rId35"/>
    <p:sldId id="308" r:id="rId36"/>
    <p:sldId id="25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84" autoAdjust="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B9FED-0A03-43C5-BE2A-1419CBCB1E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75823-15AC-4B27-83C1-D023439E29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75823-15AC-4B27-83C1-D023439E29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Expansion</a:t>
            </a:r>
            <a:endParaRPr lang="en-US" dirty="0" smtClean="0"/>
          </a:p>
          <a:p>
            <a:r>
              <a:rPr lang="en-US" dirty="0" smtClean="0"/>
              <a:t>Rectangles</a:t>
            </a:r>
            <a:r>
              <a:rPr lang="en-US" baseline="0" dirty="0" smtClean="0"/>
              <a:t> around operator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it to segmentation</a:t>
            </a:r>
            <a:r>
              <a:rPr lang="en-US" baseline="0" dirty="0" smtClean="0"/>
              <a:t> examples instead: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it, spell antique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2x2, add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0" y="6627168"/>
            <a:ext cx="5200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Perception and Interaction Group (MPIG)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691269" y="6627168"/>
            <a:ext cx="350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www.mpig.com.cn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6627168"/>
            <a:ext cx="5200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Perception and Interaction Group (MPIG)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691269" y="6627168"/>
            <a:ext cx="350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www.mpig.com.cn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advTm="3128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6627168"/>
            <a:ext cx="5200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Perception and Interaction Group (MPIG)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8691269" y="6627168"/>
            <a:ext cx="350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www.mpig.com.cn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64471" y="6577189"/>
            <a:ext cx="950595" cy="29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5" dirty="0" smtClean="0">
                <a:solidFill>
                  <a:prstClr val="black"/>
                </a:solidFill>
              </a:rPr>
              <a:t>Andrew Ng</a:t>
            </a:r>
            <a:endParaRPr lang="en-US" sz="1335" dirty="0">
              <a:solidFill>
                <a:prstClr val="blac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ransition advTm="31280"/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Relationship Id="rId3" Type="http://schemas.openxmlformats.org/officeDocument/2006/relationships/tags" Target="../tags/tag11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tags" Target="../tags/tag14.xml"/><Relationship Id="rId3" Type="http://schemas.openxmlformats.org/officeDocument/2006/relationships/image" Target="../media/image11.png"/><Relationship Id="rId2" Type="http://schemas.openxmlformats.org/officeDocument/2006/relationships/tags" Target="../tags/tag13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15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9" Type="http://schemas.microsoft.com/office/2007/relationships/media" Target="../media/audio4.wav"/><Relationship Id="rId8" Type="http://schemas.openxmlformats.org/officeDocument/2006/relationships/audio" Target="../media/audio4.wav"/><Relationship Id="rId7" Type="http://schemas.microsoft.com/office/2007/relationships/media" Target="../media/audio3.wav"/><Relationship Id="rId6" Type="http://schemas.openxmlformats.org/officeDocument/2006/relationships/audio" Target="../media/audio3.wav"/><Relationship Id="rId5" Type="http://schemas.microsoft.com/office/2007/relationships/media" Target="../media/audio2.wav"/><Relationship Id="rId4" Type="http://schemas.openxmlformats.org/officeDocument/2006/relationships/audio" Target="../media/audio2.wav"/><Relationship Id="rId3" Type="http://schemas.openxmlformats.org/officeDocument/2006/relationships/image" Target="../media/image59.png"/><Relationship Id="rId2" Type="http://schemas.microsoft.com/office/2007/relationships/media" Target="../media/audio1.wav"/><Relationship Id="rId10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57.png"/><Relationship Id="rId7" Type="http://schemas.openxmlformats.org/officeDocument/2006/relationships/image" Target="../media/image58.png"/><Relationship Id="rId6" Type="http://schemas.openxmlformats.org/officeDocument/2006/relationships/image" Target="../media/image62.png"/><Relationship Id="rId5" Type="http://schemas.openxmlformats.org/officeDocument/2006/relationships/tags" Target="../tags/tag20.xml"/><Relationship Id="rId4" Type="http://schemas.openxmlformats.org/officeDocument/2006/relationships/image" Target="../media/image61.png"/><Relationship Id="rId3" Type="http://schemas.openxmlformats.org/officeDocument/2006/relationships/tags" Target="../tags/tag19.xml"/><Relationship Id="rId2" Type="http://schemas.openxmlformats.org/officeDocument/2006/relationships/image" Target="../media/image60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2.xml"/><Relationship Id="rId5" Type="http://schemas.openxmlformats.org/officeDocument/2006/relationships/image" Target="../media/image4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2" Type="http://schemas.openxmlformats.org/officeDocument/2006/relationships/image" Target="../media/image9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6.xml"/><Relationship Id="rId4" Type="http://schemas.openxmlformats.org/officeDocument/2006/relationships/image" Target="../media/image11.png"/><Relationship Id="rId31" Type="http://schemas.openxmlformats.org/officeDocument/2006/relationships/slideLayout" Target="../slideLayouts/slideLayout3.xml"/><Relationship Id="rId30" Type="http://schemas.openxmlformats.org/officeDocument/2006/relationships/image" Target="../media/image36.png"/><Relationship Id="rId3" Type="http://schemas.openxmlformats.org/officeDocument/2006/relationships/tags" Target="../tags/tag5.xml"/><Relationship Id="rId29" Type="http://schemas.openxmlformats.org/officeDocument/2006/relationships/image" Target="../media/image35.png"/><Relationship Id="rId28" Type="http://schemas.openxmlformats.org/officeDocument/2006/relationships/image" Target="../media/image34.png"/><Relationship Id="rId27" Type="http://schemas.openxmlformats.org/officeDocument/2006/relationships/image" Target="../media/image33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24" Type="http://schemas.openxmlformats.org/officeDocument/2006/relationships/image" Target="../media/image30.png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10.png"/><Relationship Id="rId19" Type="http://schemas.openxmlformats.org/officeDocument/2006/relationships/image" Target="../media/image25.jpe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3739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  <a:endParaRPr lang="en-US" altLang="zh-CN" sz="2400" dirty="0" smtClean="0">
              <a:solidFill>
                <a:prstClr val="black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solidFill>
                <a:prstClr val="black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2302" y="4570009"/>
            <a:ext cx="2987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B050"/>
                </a:solidFill>
              </a:rPr>
              <a:t>gmj@mpig.com.cn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720494"/>
            <a:ext cx="121116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OCR </a:t>
            </a:r>
            <a:endParaRPr lang="zh-CN" altLang="en-US" sz="7200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7403" y="3154237"/>
            <a:ext cx="247719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葛明进</a:t>
            </a:r>
            <a:endParaRPr lang="en-US" altLang="zh-CN" sz="320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9209" y="735609"/>
            <a:ext cx="40585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Berlin Sans FB Demi" panose="020E0802020502020306" pitchFamily="34" charset="0"/>
                <a:ea typeface="Gulim" panose="020B0600000101010101" pitchFamily="34" charset="-127"/>
              </a:rPr>
              <a:t>MPIG Open Seminar</a:t>
            </a:r>
            <a:r>
              <a:rPr lang="zh-CN" altLang="en-US" sz="2400" dirty="0" smtClean="0">
                <a:latin typeface="Berlin Sans FB Demi" panose="020E0802020502020306" pitchFamily="34" charset="0"/>
                <a:ea typeface="Gulim" panose="020B0600000101010101" pitchFamily="34" charset="-127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Candara" panose="020E05020303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0111</a:t>
            </a:r>
            <a:endParaRPr lang="zh-CN" altLang="en-US" sz="2400" b="1" dirty="0">
              <a:solidFill>
                <a:srgbClr val="00B0F0"/>
              </a:solidFill>
              <a:latin typeface="Candara" panose="020E0502030303020204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7" y="-72639"/>
            <a:ext cx="1644316" cy="15007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  <a:endParaRPr lang="en-US" altLang="zh-CN" sz="1200" dirty="0" smtClean="0"/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>
            <a:fillRect/>
          </a:stretch>
        </p:blipFill>
        <p:spPr bwMode="auto">
          <a:xfrm>
            <a:off x="2743200" y="1626869"/>
            <a:ext cx="6883108" cy="4840817"/>
          </a:xfrm>
          <a:prstGeom prst="rect">
            <a:avLst/>
          </a:prstGeom>
          <a:noFill/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769489" y="1616901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769489" y="22707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769489" y="27787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769489" y="32867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769489" y="38963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769489" y="45059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2769489" y="4936299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Sliding window detection</a:t>
            </a:r>
            <a:endParaRPr lang="en-US" sz="3200" b="1" dirty="0" smtClean="0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0996E-6 L 0.50955 0.0030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5.39624E-7 L 0.50955 0.0030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8921E-6 L 0.50955 0.0030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61209E-7 L 0.50955 0.0030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55412E-6 L 0.50955 -0.002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9519E-6 L 0.50955 0.00648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43602E-7 L 0.50955 -0.0003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  <p:bldP spid="11" grpId="2" bldLvl="0" animBg="1"/>
      <p:bldP spid="12" grpId="0" bldLvl="0" animBg="1"/>
      <p:bldP spid="12" grpId="1" bldLvl="0" animBg="1"/>
      <p:bldP spid="12" grpId="2" bldLvl="0" animBg="1"/>
      <p:bldP spid="13" grpId="0" bldLvl="0" animBg="1"/>
      <p:bldP spid="13" grpId="1" bldLvl="0" animBg="1"/>
      <p:bldP spid="13" grpId="2" bldLvl="0" animBg="1"/>
      <p:bldP spid="14" grpId="0" bldLvl="0" animBg="1"/>
      <p:bldP spid="14" grpId="1" bldLvl="0" animBg="1"/>
      <p:bldP spid="14" grpId="2" bldLvl="0" animBg="1"/>
      <p:bldP spid="15" grpId="0" bldLvl="0" animBg="1"/>
      <p:bldP spid="15" grpId="1" bldLvl="0" animBg="1"/>
      <p:bldP spid="15" grpId="2" bldLvl="0" animBg="1"/>
      <p:bldP spid="16" grpId="0" bldLvl="0" animBg="1"/>
      <p:bldP spid="16" grpId="1" bldLvl="0" animBg="1"/>
      <p:bldP spid="16" grpId="2" bldLvl="0" animBg="1"/>
      <p:bldP spid="17" grpId="0" bldLvl="0" animBg="1"/>
      <p:bldP spid="17" grpId="1" bldLvl="0" animBg="1"/>
      <p:bldP spid="17" grpId="2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>
            <a:fillRect/>
          </a:stretch>
        </p:blipFill>
        <p:spPr bwMode="auto">
          <a:xfrm>
            <a:off x="2743200" y="1601469"/>
            <a:ext cx="6883108" cy="484081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Sliding window detection</a:t>
            </a:r>
            <a:endParaRPr lang="en-US" sz="3200" b="1" dirty="0" smtClean="0"/>
          </a:p>
        </p:txBody>
      </p:sp>
      <p:sp>
        <p:nvSpPr>
          <p:cNvPr id="49" name="Rectangle 20"/>
          <p:cNvSpPr>
            <a:spLocks noChangeArrowheads="1"/>
          </p:cNvSpPr>
          <p:nvPr/>
        </p:nvSpPr>
        <p:spPr bwMode="auto">
          <a:xfrm>
            <a:off x="2756192" y="1586023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2756192" y="2103120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1" name="Rectangle 22"/>
          <p:cNvSpPr>
            <a:spLocks noChangeArrowheads="1"/>
          </p:cNvSpPr>
          <p:nvPr/>
        </p:nvSpPr>
        <p:spPr bwMode="auto">
          <a:xfrm>
            <a:off x="2756192" y="2616200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2756192" y="3144520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2756192" y="3657600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>
            <a:off x="2756192" y="4165600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5" name="Rectangle 26"/>
          <p:cNvSpPr>
            <a:spLocks noChangeArrowheads="1"/>
          </p:cNvSpPr>
          <p:nvPr/>
        </p:nvSpPr>
        <p:spPr bwMode="auto">
          <a:xfrm>
            <a:off x="2756192" y="4699000"/>
            <a:ext cx="853440" cy="170688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custDataLst>
      <p:tags r:id="rId2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948E-6 L 0.49219 3.2948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49" grpId="1" bldLvl="0" animBg="1"/>
      <p:bldP spid="49" grpId="2" bldLvl="0" animBg="1"/>
      <p:bldP spid="50" grpId="0" bldLvl="0" animBg="1"/>
      <p:bldP spid="50" grpId="1" bldLvl="0" animBg="1"/>
      <p:bldP spid="50" grpId="2" bldLvl="0" animBg="1"/>
      <p:bldP spid="51" grpId="0" bldLvl="0" animBg="1"/>
      <p:bldP spid="51" grpId="1" bldLvl="0" animBg="1"/>
      <p:bldP spid="51" grpId="2" bldLvl="0" animBg="1"/>
      <p:bldP spid="52" grpId="0" bldLvl="0" animBg="1"/>
      <p:bldP spid="52" grpId="1" bldLvl="0" animBg="1"/>
      <p:bldP spid="52" grpId="2" bldLvl="0" animBg="1"/>
      <p:bldP spid="53" grpId="0" bldLvl="0" animBg="1"/>
      <p:bldP spid="53" grpId="1" bldLvl="0" animBg="1"/>
      <p:bldP spid="53" grpId="2" bldLvl="0" animBg="1"/>
      <p:bldP spid="54" grpId="0" bldLvl="0" animBg="1"/>
      <p:bldP spid="54" grpId="1" bldLvl="0" animBg="1"/>
      <p:bldP spid="54" grpId="2" bldLvl="0" animBg="1"/>
      <p:bldP spid="55" grpId="0" bldLvl="0" animBg="1"/>
      <p:bldP spid="55" grpId="1" bldLvl="0" animBg="1"/>
      <p:bldP spid="55" grpId="2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>
            <a:fillRect/>
          </a:stretch>
        </p:blipFill>
        <p:spPr bwMode="auto">
          <a:xfrm>
            <a:off x="2743200" y="1601469"/>
            <a:ext cx="6883108" cy="484081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Sliding window detection</a:t>
            </a:r>
            <a:endParaRPr lang="en-US" sz="3200" b="1" dirty="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486399" y="1598580"/>
            <a:ext cx="561916" cy="112383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948271" y="1598580"/>
            <a:ext cx="561916" cy="112383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31200" y="1601469"/>
            <a:ext cx="561916" cy="112383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44800" y="2616200"/>
            <a:ext cx="812800" cy="1625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352800" y="2599477"/>
            <a:ext cx="812800" cy="1625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510187" y="3021451"/>
            <a:ext cx="1109813" cy="221962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280993" y="3008751"/>
            <a:ext cx="1109813" cy="221962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Text detection</a:t>
            </a:r>
            <a:endParaRPr lang="en-US" sz="32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>
            <a:fillRect/>
          </a:stretch>
        </p:blipFill>
        <p:spPr bwMode="auto">
          <a:xfrm>
            <a:off x="1625600" y="1039757"/>
            <a:ext cx="9042400" cy="55154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2" name="Rectangle 61"/>
          <p:cNvSpPr/>
          <p:nvPr/>
        </p:nvSpPr>
        <p:spPr>
          <a:xfrm>
            <a:off x="3443844" y="2306124"/>
            <a:ext cx="3000375" cy="470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5475833" y="4105085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Rectangle 62"/>
          <p:cNvSpPr/>
          <p:nvPr/>
        </p:nvSpPr>
        <p:spPr>
          <a:xfrm>
            <a:off x="6159996" y="3166843"/>
            <a:ext cx="952005" cy="413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6425211" y="4117768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2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11" grpId="0" bldLvl="0" animBg="1"/>
      <p:bldP spid="63" grpId="0" bldLvl="0" animBg="1"/>
      <p:bldP spid="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Text detection</a:t>
            </a:r>
            <a:endParaRPr lang="en-US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88685" y="4749799"/>
            <a:ext cx="436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Positive examples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5" y="4880467"/>
            <a:ext cx="993140" cy="3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0" y="4887396"/>
            <a:ext cx="993140" cy="3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742869"/>
            <a:ext cx="436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Negative examples</a:t>
            </a:r>
            <a:endParaRPr lang="en-US" sz="3200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197600" y="1451159"/>
            <a:ext cx="0" cy="5025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8"/>
          <a:stretch>
            <a:fillRect/>
          </a:stretch>
        </p:blipFill>
        <p:spPr bwMode="auto">
          <a:xfrm>
            <a:off x="957232" y="2057400"/>
            <a:ext cx="4517737" cy="711200"/>
          </a:xfrm>
          <a:prstGeom prst="rect">
            <a:avLst/>
          </a:prstGeom>
          <a:noFill/>
        </p:spPr>
      </p:pic>
      <p:pic>
        <p:nvPicPr>
          <p:cNvPr id="9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6705600" y="2057400"/>
            <a:ext cx="4507992" cy="707136"/>
          </a:xfrm>
          <a:prstGeom prst="rect">
            <a:avLst/>
          </a:prstGeom>
          <a:noFill/>
        </p:spPr>
      </p:pic>
      <p:pic>
        <p:nvPicPr>
          <p:cNvPr id="10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941069" y="3440245"/>
            <a:ext cx="4533900" cy="711200"/>
          </a:xfrm>
          <a:prstGeom prst="rect">
            <a:avLst/>
          </a:prstGeom>
          <a:noFill/>
        </p:spPr>
      </p:pic>
      <p:pic>
        <p:nvPicPr>
          <p:cNvPr id="11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6705600" y="3471688"/>
            <a:ext cx="4507992" cy="707136"/>
          </a:xfrm>
          <a:prstGeom prst="rect">
            <a:avLst/>
          </a:prstGeom>
          <a:noFill/>
        </p:spPr>
      </p:pic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Text detection</a:t>
            </a:r>
            <a:endParaRPr lang="en-US" sz="3200" b="1" dirty="0" smtClean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64" y="787400"/>
            <a:ext cx="3925103" cy="24229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3" y="3391933"/>
            <a:ext cx="4937711" cy="304800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>
            <a:off x="5506167" y="4971995"/>
            <a:ext cx="10842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431947"/>
            <a:ext cx="4937712" cy="304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8026700" y="4174556"/>
            <a:ext cx="1940191" cy="1230943"/>
            <a:chOff x="3941911" y="2897160"/>
            <a:chExt cx="993526" cy="630336"/>
          </a:xfrm>
        </p:grpSpPr>
        <p:sp>
          <p:nvSpPr>
            <p:cNvPr id="18" name="Rectangle 17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75625" y="3376318"/>
              <a:ext cx="159812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34269" y="1318287"/>
            <a:ext cx="1643893" cy="1042959"/>
            <a:chOff x="3941911" y="2897160"/>
            <a:chExt cx="993526" cy="630336"/>
          </a:xfrm>
        </p:grpSpPr>
        <p:sp>
          <p:nvSpPr>
            <p:cNvPr id="24" name="Rectangle 23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" name="Rectangle 3"/>
          <p:cNvSpPr/>
          <p:nvPr/>
        </p:nvSpPr>
        <p:spPr>
          <a:xfrm>
            <a:off x="9654804" y="5110271"/>
            <a:ext cx="312087" cy="214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4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1D Sliding window for character segmentation</a:t>
            </a:r>
            <a:endParaRPr lang="en-US" sz="3200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7" y="1295401"/>
            <a:ext cx="7254240" cy="10108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43623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48423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53223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958023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35367" y="1311233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56000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860800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77223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470400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470400" y="1295400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590285" y="5658247"/>
            <a:ext cx="436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Positive examples</a:t>
            </a:r>
            <a:endParaRPr lang="en-US" sz="3200" dirty="0" smtClean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15" y="5788915"/>
            <a:ext cx="993140" cy="340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60" y="5795844"/>
            <a:ext cx="993140" cy="3403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97600" y="5651317"/>
            <a:ext cx="436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Negative examples</a:t>
            </a:r>
            <a:endParaRPr lang="en-US" sz="3200" dirty="0" smtClean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197600" y="2819400"/>
            <a:ext cx="0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2" y="3180908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28" y="3180908"/>
            <a:ext cx="602429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700" y="3180908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887" y="3180908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41" y="3180908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2" y="4480983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229" y="4495800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21" y="4495800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76" y="3180908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41" y="4521893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67" y="4495800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77" y="4521893"/>
            <a:ext cx="552225" cy="853440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7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7832E-6 L 0.34218 0.0015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8" grpId="0" bldLvl="0" animBg="1"/>
      <p:bldP spid="18" grpId="1" bldLvl="0" animBg="1"/>
      <p:bldP spid="18" grpId="2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975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Character recognition</a:t>
            </a:r>
            <a:endParaRPr lang="en-US" sz="3200" b="1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17" y="1934555"/>
            <a:ext cx="749183" cy="11578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5" y="1927760"/>
            <a:ext cx="817293" cy="11578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44" y="1934555"/>
            <a:ext cx="749183" cy="11578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51" y="3563327"/>
            <a:ext cx="749183" cy="11578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69" y="3563327"/>
            <a:ext cx="749183" cy="11578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28" y="3583429"/>
            <a:ext cx="749183" cy="11578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289660" y="2151593"/>
            <a:ext cx="551348" cy="666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735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3735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639470" y="2464213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26585" y="3780365"/>
            <a:ext cx="551348" cy="666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735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3735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6396" y="4106741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4197" y="2137956"/>
            <a:ext cx="551348" cy="666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735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3735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33796" y="2477456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80616" y="3780365"/>
            <a:ext cx="551348" cy="666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735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sz="3735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770618" y="4093406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302211" y="2114935"/>
            <a:ext cx="551348" cy="666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735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en-US" sz="3735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13085889" y="3264696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02211" y="3780365"/>
            <a:ext cx="551348" cy="666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735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3735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 flipV="1">
            <a:off x="13085889" y="5484691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9"/>
          <p:cNvCxnSpPr/>
          <p:nvPr/>
        </p:nvCxnSpPr>
        <p:spPr>
          <a:xfrm flipV="1">
            <a:off x="9380890" y="2441353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9"/>
          <p:cNvCxnSpPr/>
          <p:nvPr/>
        </p:nvCxnSpPr>
        <p:spPr>
          <a:xfrm flipV="1">
            <a:off x="9380890" y="4106323"/>
            <a:ext cx="650401" cy="130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660400"/>
            <a:ext cx="4152900" cy="583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PRINCIPAL PROGRAM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warning 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off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%#ok&lt;WNOFF&gt;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Clear all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clc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, close 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all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, clear 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all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Read image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imagen=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imread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'testcheck.bmp'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Show image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imagen1 = imagen;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figure,imshow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(imagen1);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title(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'INPUT IMAGE WITH NOISE'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Convert to gray scale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if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size(imagen,3)==3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%RGB image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imagen=rgb2gray(imagen);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Convert to BW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threshold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graythresh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(imagen);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 =~im2bw(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imagen,threshold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imagen2 = imagen;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figure,imshow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(imagen2);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title('before 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bwareaopen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')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Remove all object containing fewer than 15 pixels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bwareaopen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(imagen,15);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imagen3 = imagen;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figure,imshow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(imagen3);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%title('after 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bwareaopen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')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%Storage matrix word from image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word=[ ];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re=imagen;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%Opens text.txt as file for write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fid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fopen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'text.txt'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, 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</a:t>
            </a:r>
            <a:r>
              <a:rPr lang="en-US" altLang="zh-CN" sz="1065" kern="100" dirty="0" err="1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wt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Load templates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load 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templates</a:t>
            </a:r>
            <a:endParaRPr lang="zh-CN" altLang="zh-CN" sz="1065" kern="100" dirty="0">
              <a:cs typeface="Times New Roman" panose="020206030504050203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7301" y="1054100"/>
            <a:ext cx="6534147" cy="468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global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templates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Compute the number of letters in template file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num_letras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=size(templates,2);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while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1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Fcn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 '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lines_crop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' separate lines in text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[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fl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re]=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lines_crop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(re);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fl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= first line, re= remaining image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imgn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=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fl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n=0;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%Uncomment line below to see lines one by one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figure,imshow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fl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);pause(2)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%-----------------------------------------------------------------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spacevector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[];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to compute the total spaces 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betweeen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       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adjacent letter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rc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fl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;          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while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1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Fcn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 '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letter_crop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' separate letters in a line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[fc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rc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space]=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letter_crop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rc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%fc =  first letter in the line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                   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rc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 =  remaining cropped line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                   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%space = space between the letter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                   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  cropped and the next letter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%uncomment below line to see letters one by one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figure,imshow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(fc);pause(0.5)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img_r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imresize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(fc,[42 24]);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%resize letter so that correlation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                   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%can be performed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n = n + 1;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spacevector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(n)=space;</a:t>
            </a:r>
            <a:endParaRPr lang="zh-CN" altLang="zh-CN" sz="1065" kern="100" dirty="0">
              <a:cs typeface="Times New Roman" panose="020206030504050203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257300" y="51593"/>
            <a:ext cx="5067301" cy="61404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altLang="zh-CN" sz="3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example</a:t>
            </a:r>
            <a:endParaRPr lang="zh-CN" altLang="en-US" sz="32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爆炸形 2 5"/>
          <p:cNvSpPr/>
          <p:nvPr/>
        </p:nvSpPr>
        <p:spPr>
          <a:xfrm>
            <a:off x="3947160" y="2011680"/>
            <a:ext cx="1463040" cy="1767840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P65</a:t>
            </a:r>
            <a:endParaRPr lang="en-US" altLang="zh-CN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4012"/>
            <a:ext cx="6096000" cy="52209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Fcn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 '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read_letter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' correlates the cropped letter with the images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%given in the folder '</a:t>
            </a:r>
            <a:r>
              <a:rPr lang="en-US" altLang="zh-CN" sz="1065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letters_numbers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'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letter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read_letter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img_r,num_letras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%letter concatenation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word = [word letter];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if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isempty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rc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%breaks loop when there are no more characters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break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%-------------------------------------------------------------------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max_space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max(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spacevector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no_spaces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0;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for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x= 1:n   </a:t>
            </a:r>
            <a:r>
              <a:rPr lang="en-US" altLang="zh-CN" sz="1065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%loop to introduce space at requisite locations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if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spacevector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x+no_spaces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)&gt; (0.75 *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max_space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no_spaces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no_spaces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+ 1;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for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m = x:n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  word(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n+x-m+no_spaces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)=word(n+x-m+no_spaces-1);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word(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x+no_spaces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 = </a:t>
            </a:r>
            <a:r>
              <a:rPr lang="en-US" altLang="zh-CN" sz="1065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 '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  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spacevector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= [0 </a:t>
            </a:r>
            <a:r>
              <a:rPr lang="en-US" altLang="zh-CN" sz="1065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spacevector</a:t>
            </a:r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];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1065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</a:t>
            </a:r>
            <a:r>
              <a:rPr lang="en-US" altLang="zh-CN" sz="1065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065" kern="100" dirty="0">
              <a:cs typeface="Times New Roman" panose="02020603050405020304"/>
            </a:endParaRPr>
          </a:p>
          <a:p>
            <a:r>
              <a:rPr lang="en-US" altLang="zh-CN" sz="24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</a:t>
            </a:r>
            <a:r>
              <a:rPr lang="en-US" altLang="zh-CN" sz="2400" kern="100" dirty="0" smtClean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477000" y="1452127"/>
            <a:ext cx="571500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rgbClr val="000000"/>
                </a:solidFill>
                <a:ea typeface="Courier New" panose="02070309020205020404"/>
                <a:cs typeface="Times New Roman" panose="02020603050405020304"/>
              </a:rPr>
              <a:t> 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</a:t>
            </a:r>
            <a:r>
              <a:rPr lang="en-US" altLang="zh-CN" sz="1200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fprintf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200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fid,'%s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\</a:t>
            </a:r>
            <a:r>
              <a:rPr lang="en-US" altLang="zh-CN" sz="1200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n',lower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(word));%Write 'word' in text file (lower)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200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fprintf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200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fid,</a:t>
            </a:r>
            <a:r>
              <a:rPr lang="en-US" altLang="zh-CN" sz="1200" kern="100" dirty="0" err="1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'%s</a:t>
            </a:r>
            <a:r>
              <a:rPr lang="en-US" altLang="zh-CN" sz="1200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\</a:t>
            </a:r>
            <a:r>
              <a:rPr lang="en-US" altLang="zh-CN" sz="1200" kern="100" dirty="0" err="1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n'</a:t>
            </a:r>
            <a:r>
              <a:rPr lang="en-US" altLang="zh-CN" sz="1200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,word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);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%Write 'word' in text file (upper)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 Clear 'word' variable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word=[ ];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%*When the sentences finish, breaks the loop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200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if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</a:t>
            </a:r>
            <a:r>
              <a:rPr lang="en-US" altLang="zh-CN" sz="1200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isempty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(re)  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%See variable 're' in </a:t>
            </a:r>
            <a:r>
              <a:rPr lang="en-US" altLang="zh-CN" sz="1200" kern="100" dirty="0" err="1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Fcn</a:t>
            </a:r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 'lines'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    </a:t>
            </a:r>
            <a:r>
              <a:rPr lang="en-US" altLang="zh-CN" sz="1200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break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    </a:t>
            </a:r>
            <a:r>
              <a:rPr lang="en-US" altLang="zh-CN" sz="1200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FF"/>
                </a:solidFill>
                <a:latin typeface="Courier New" panose="02070309020205020404"/>
                <a:cs typeface="Times New Roman" panose="02020603050405020304"/>
              </a:rPr>
              <a:t>end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fclose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(fid);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228B22"/>
                </a:solidFill>
                <a:latin typeface="Courier New" panose="02070309020205020404"/>
                <a:cs typeface="Times New Roman" panose="02020603050405020304"/>
              </a:rPr>
              <a:t>%Open 'text.txt' file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 err="1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winopen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(</a:t>
            </a:r>
            <a:r>
              <a:rPr lang="en-US" altLang="zh-CN" sz="1200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'text.txt'</a:t>
            </a:r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)</a:t>
            </a:r>
            <a:endParaRPr lang="zh-CN" altLang="zh-CN" sz="1200" kern="100" dirty="0">
              <a:cs typeface="Times New Roman" panose="02020603050405020304"/>
            </a:endParaRPr>
          </a:p>
          <a:p>
            <a:r>
              <a:rPr lang="en-US" altLang="zh-CN" sz="1200" kern="100" dirty="0">
                <a:solidFill>
                  <a:srgbClr val="000000"/>
                </a:solidFill>
                <a:latin typeface="Courier New" panose="02070309020205020404"/>
                <a:cs typeface="Times New Roman" panose="02020603050405020304"/>
              </a:rPr>
              <a:t>clear </a:t>
            </a:r>
            <a:r>
              <a:rPr lang="en-US" altLang="zh-CN" sz="1200" kern="100" dirty="0">
                <a:solidFill>
                  <a:srgbClr val="A020F0"/>
                </a:solidFill>
                <a:latin typeface="Courier New" panose="02070309020205020404"/>
                <a:cs typeface="Times New Roman" panose="02020603050405020304"/>
              </a:rPr>
              <a:t>all</a:t>
            </a:r>
            <a:endParaRPr lang="zh-CN" altLang="zh-CN" sz="1200" kern="100" dirty="0">
              <a:cs typeface="Times New Roman" panose="02020603050405020304"/>
            </a:endParaRPr>
          </a:p>
        </p:txBody>
      </p:sp>
      <p:sp>
        <p:nvSpPr>
          <p:cNvPr id="6" name="爆炸形 2 5"/>
          <p:cNvSpPr/>
          <p:nvPr/>
        </p:nvSpPr>
        <p:spPr>
          <a:xfrm>
            <a:off x="5135880" y="4297680"/>
            <a:ext cx="1463040" cy="1767840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P65</a:t>
            </a:r>
            <a:endParaRPr lang="en-US" altLang="zh-CN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300" y="1854199"/>
            <a:ext cx="7941310" cy="411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 dirty="0" smtClean="0"/>
              <a:t>1.Photo OCR</a:t>
            </a:r>
            <a:endParaRPr lang="en-US" altLang="zh-CN" sz="3735" dirty="0" smtClean="0"/>
          </a:p>
          <a:p>
            <a:endParaRPr lang="en-US" altLang="zh-CN" sz="3735" dirty="0"/>
          </a:p>
          <a:p>
            <a:r>
              <a:rPr lang="en-US" altLang="zh-CN" sz="3735" dirty="0" smtClean="0"/>
              <a:t>2.Sliding Window</a:t>
            </a:r>
            <a:endParaRPr lang="en-US" altLang="zh-CN" sz="3735" dirty="0" smtClean="0"/>
          </a:p>
          <a:p>
            <a:endParaRPr lang="en-US" altLang="zh-CN" sz="3735" dirty="0"/>
          </a:p>
          <a:p>
            <a:r>
              <a:rPr lang="en-US" altLang="zh-CN" sz="3735" dirty="0" smtClean="0"/>
              <a:t>3.Getting Lots of Date and Artificial Date</a:t>
            </a:r>
            <a:endParaRPr lang="en-US" altLang="zh-CN" sz="3735" dirty="0" smtClean="0"/>
          </a:p>
          <a:p>
            <a:endParaRPr lang="en-US" altLang="zh-CN" sz="3735" dirty="0"/>
          </a:p>
          <a:p>
            <a:r>
              <a:rPr lang="en-US" altLang="zh-CN" sz="3735" dirty="0" smtClean="0"/>
              <a:t>4.Ceiling Analysis</a:t>
            </a:r>
            <a:endParaRPr lang="zh-CN" altLang="en-US" sz="3735" dirty="0"/>
          </a:p>
        </p:txBody>
      </p:sp>
      <p:sp>
        <p:nvSpPr>
          <p:cNvPr id="4" name="TextBox 3"/>
          <p:cNvSpPr txBox="1"/>
          <p:nvPr/>
        </p:nvSpPr>
        <p:spPr>
          <a:xfrm>
            <a:off x="558799" y="723897"/>
            <a:ext cx="5143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/>
              <a:t>Outline:</a:t>
            </a:r>
            <a:endParaRPr lang="zh-CN" altLang="en-US" sz="4800" dirty="0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cr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74433" y="796844"/>
            <a:ext cx="7306733" cy="59385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8800" y="73857"/>
            <a:ext cx="1816100" cy="860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altLang="zh-CN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result</a:t>
            </a:r>
            <a:endParaRPr lang="zh-CN" alt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17194" y="2068828"/>
            <a:ext cx="7314565" cy="18967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86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lots of data:</a:t>
            </a:r>
            <a:endParaRPr lang="en-US" altLang="zh-CN" sz="586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586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Artificial data synthesis</a:t>
            </a:r>
            <a:endParaRPr lang="zh-CN" altLang="en-US" sz="5865" dirty="0">
              <a:ln w="0"/>
            </a:endParaRPr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975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Artificial data synthesis for photo OCR</a:t>
            </a:r>
            <a:endParaRPr lang="en-US" sz="3200" b="1" dirty="0"/>
          </a:p>
        </p:txBody>
      </p:sp>
      <p:pic>
        <p:nvPicPr>
          <p:cNvPr id="4" name="Picture 3" descr="C:\Users\ang\Desktop\CS229A\realdata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84987" y="1380733"/>
            <a:ext cx="4102100" cy="4102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1533" y="5682093"/>
            <a:ext cx="1327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Real data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02400" y="1380733"/>
            <a:ext cx="457416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latin typeface="Adobe Garamond Pro" pitchFamily="18" charset="0"/>
              </a:rPr>
              <a:t>Abcdefg</a:t>
            </a:r>
            <a:endParaRPr lang="en-US" sz="4800" dirty="0" smtClean="0">
              <a:latin typeface="Adobe Garamond Pro" pitchFamily="18" charset="0"/>
            </a:endParaRPr>
          </a:p>
          <a:p>
            <a:pPr algn="ctr"/>
            <a:r>
              <a:rPr lang="en-US" sz="4800" dirty="0" err="1" smtClean="0">
                <a:latin typeface="Harlow Solid Italic" pitchFamily="82" charset="0"/>
              </a:rPr>
              <a:t>Abcdefg</a:t>
            </a:r>
            <a:endParaRPr lang="en-US" sz="4800" dirty="0" smtClean="0">
              <a:latin typeface="Harlow Solid Italic" pitchFamily="82" charset="0"/>
            </a:endParaRPr>
          </a:p>
          <a:p>
            <a:pPr algn="ctr"/>
            <a:r>
              <a:rPr lang="en-US" sz="6400" dirty="0" err="1" smtClean="0">
                <a:latin typeface="Kunstler Script" pitchFamily="66" charset="0"/>
              </a:rPr>
              <a:t>Abcdefg</a:t>
            </a:r>
            <a:endParaRPr lang="en-US" sz="6400" dirty="0" smtClean="0">
              <a:latin typeface="Kunstler Script" pitchFamily="66" charset="0"/>
            </a:endParaRPr>
          </a:p>
          <a:p>
            <a:pPr algn="ctr"/>
            <a:r>
              <a:rPr lang="en-US" sz="4800" dirty="0" err="1">
                <a:latin typeface="Kristen ITC" pitchFamily="66" charset="0"/>
                <a:ea typeface="Kozuka Gothic Pro M" pitchFamily="34" charset="-128"/>
              </a:rPr>
              <a:t>Abcdefg</a:t>
            </a:r>
            <a:endParaRPr lang="en-US" sz="4800" dirty="0">
              <a:latin typeface="Kristen ITC" pitchFamily="66" charset="0"/>
              <a:ea typeface="Kozuka Gothic Pro M" pitchFamily="34" charset="-128"/>
            </a:endParaRPr>
          </a:p>
          <a:p>
            <a:pPr algn="ctr"/>
            <a:r>
              <a:rPr lang="en-US" sz="4800" dirty="0" err="1" smtClean="0">
                <a:latin typeface="Old English Text MT" pitchFamily="66" charset="0"/>
              </a:rPr>
              <a:t>Abcdefg</a:t>
            </a:r>
            <a:endParaRPr lang="en-US" sz="4800" dirty="0">
              <a:latin typeface="Old English Text MT" pitchFamily="66" charset="0"/>
            </a:endParaRPr>
          </a:p>
        </p:txBody>
      </p:sp>
    </p:spTree>
    <p:custDataLst>
      <p:tags r:id="rId2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975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Artificial data synthesis for photo OCR</a:t>
            </a:r>
            <a:endParaRPr lang="en-US" sz="3200" b="1" dirty="0"/>
          </a:p>
        </p:txBody>
      </p:sp>
      <p:pic>
        <p:nvPicPr>
          <p:cNvPr id="3" name="Picture 2" descr="C:\Users\ang\Desktop\CS229A\synthdata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64100" y="1329527"/>
            <a:ext cx="4102100" cy="4102100"/>
          </a:xfrm>
          <a:prstGeom prst="rect">
            <a:avLst/>
          </a:prstGeom>
          <a:noFill/>
        </p:spPr>
      </p:pic>
      <p:pic>
        <p:nvPicPr>
          <p:cNvPr id="4" name="Picture 3" descr="C:\Users\ang\Desktop\CS229A\real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4987" y="1380733"/>
            <a:ext cx="4102100" cy="4102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1533" y="5682093"/>
            <a:ext cx="1327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Real data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879149" y="5579680"/>
            <a:ext cx="1943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Synthetic data</a:t>
            </a:r>
            <a:endParaRPr lang="en-US" sz="2400" dirty="0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4050805" y="3456379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000" y="381000"/>
            <a:ext cx="975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Synthesizing data by introducing distortions</a:t>
            </a:r>
            <a:endParaRPr lang="en-US" sz="32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2328"/>
            <a:ext cx="4741333" cy="47413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31" y="2863712"/>
            <a:ext cx="1185333" cy="1185333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3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11277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Synthesizing data by introducing distortions: Speech recognition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492647"/>
            <a:ext cx="10261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Original audio:</a:t>
            </a:r>
            <a:endParaRPr lang="en-US" sz="3200" dirty="0" smtClean="0"/>
          </a:p>
          <a:p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632033"/>
            <a:ext cx="10261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Audio on bad cellphone connection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3937000"/>
            <a:ext cx="10261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Noisy background: Crowd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5257800"/>
            <a:ext cx="10261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Noisy background: Machinery</a:t>
            </a:r>
            <a:endParaRPr lang="en-US" sz="3200" b="1" dirty="0"/>
          </a:p>
        </p:txBody>
      </p:sp>
      <p:pic>
        <p:nvPicPr>
          <p:cNvPr id="9" name="zerofive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12800" y="1492647"/>
            <a:ext cx="609600" cy="609600"/>
          </a:xfrm>
          <a:prstGeom prst="rect">
            <a:avLst/>
          </a:prstGeom>
        </p:spPr>
      </p:pic>
      <p:pic>
        <p:nvPicPr>
          <p:cNvPr id="10" name="machine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12800" y="5257800"/>
            <a:ext cx="609600" cy="609600"/>
          </a:xfrm>
          <a:prstGeom prst="rect">
            <a:avLst/>
          </a:prstGeom>
        </p:spPr>
      </p:pic>
      <p:pic>
        <p:nvPicPr>
          <p:cNvPr id="11" name="crowd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12800" y="3957137"/>
            <a:ext cx="609600" cy="609600"/>
          </a:xfrm>
          <a:prstGeom prst="rect">
            <a:avLst/>
          </a:prstGeom>
        </p:spPr>
      </p:pic>
      <p:pic>
        <p:nvPicPr>
          <p:cNvPr id="12" name="phoneinterf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12800" y="26617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975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Synthesizing data by introducing distortions    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1086247"/>
            <a:ext cx="10769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Distortion introduced should be representation of the type of noise/distortions in the test set.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92800" y="2311400"/>
            <a:ext cx="0" cy="1436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00800" y="2133361"/>
            <a:ext cx="5080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Audio:</a:t>
            </a:r>
            <a:endParaRPr lang="en-US" sz="3200" dirty="0" smtClean="0"/>
          </a:p>
          <a:p>
            <a:r>
              <a:rPr lang="en-US" sz="3200" dirty="0" smtClean="0"/>
              <a:t>Background noise, </a:t>
            </a:r>
            <a:endParaRPr lang="en-US" sz="3200" dirty="0" smtClean="0"/>
          </a:p>
          <a:p>
            <a:r>
              <a:rPr lang="en-US" sz="3200" dirty="0" smtClean="0"/>
              <a:t>bad cellphone connection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08000" y="3733800"/>
            <a:ext cx="10769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Usually does not help to add purely random/meaningless noise to your data.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6057900" y="5016261"/>
            <a:ext cx="5080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intensity (brightness) of pixel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     random noise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5312025"/>
            <a:ext cx="635000" cy="20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167" y="5223125"/>
            <a:ext cx="9144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47" y="5719519"/>
            <a:ext cx="1371600" cy="254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984973" y="2923407"/>
            <a:ext cx="52195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75" y="2475177"/>
            <a:ext cx="814989" cy="81498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40" name="Straight Arrow Connector 39"/>
          <p:cNvCxnSpPr/>
          <p:nvPr/>
        </p:nvCxnSpPr>
        <p:spPr>
          <a:xfrm>
            <a:off x="1984972" y="5595792"/>
            <a:ext cx="52195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73" y="5147563"/>
            <a:ext cx="814989" cy="8149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>
            <a:fillRect/>
          </a:stretch>
        </p:blipFill>
        <p:spPr bwMode="auto">
          <a:xfrm>
            <a:off x="2686755" y="2153697"/>
            <a:ext cx="1622548" cy="16225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7" t="14905" r="26447" b="25519"/>
          <a:stretch>
            <a:fillRect/>
          </a:stretch>
        </p:blipFill>
        <p:spPr>
          <a:xfrm>
            <a:off x="2668557" y="4815403"/>
            <a:ext cx="1728719" cy="1619151"/>
          </a:xfrm>
          <a:prstGeom prst="rect">
            <a:avLst/>
          </a:prstGeom>
        </p:spPr>
      </p:pic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975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Discussion on getting more data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984647"/>
            <a:ext cx="110744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Make sure you have a low bias classifier before expending the effort. (Plot learning curves). E.g. keep increasing the number of features/number of hidden units in neural network until you have a low bias classifier.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“How much work would it be to get 10x as much data as we currently have?”</a:t>
            </a:r>
            <a:endParaRPr lang="en-US" sz="3200" dirty="0" smtClean="0"/>
          </a:p>
          <a:p>
            <a:pPr marL="800100" lvl="1" indent="-342900">
              <a:buFontTx/>
              <a:buChar char="-"/>
            </a:pPr>
            <a:r>
              <a:rPr lang="en-US" sz="3200" dirty="0" smtClean="0"/>
              <a:t>Artificial data synthesis</a:t>
            </a:r>
            <a:endParaRPr lang="en-US" sz="3200" dirty="0" smtClean="0"/>
          </a:p>
          <a:p>
            <a:pPr marL="800100" lvl="1" indent="-342900">
              <a:buFontTx/>
              <a:buChar char="-"/>
            </a:pPr>
            <a:r>
              <a:rPr lang="en-US" sz="3200" dirty="0" smtClean="0"/>
              <a:t>Collect/label it yourself</a:t>
            </a:r>
            <a:endParaRPr lang="en-US" sz="3200" dirty="0" smtClean="0"/>
          </a:p>
          <a:p>
            <a:pPr marL="800100" lvl="1" indent="-342900">
              <a:buFontTx/>
              <a:buChar char="-"/>
            </a:pPr>
            <a:r>
              <a:rPr lang="en-US" sz="3200" dirty="0" smtClean="0"/>
              <a:t>“Crowd source” (E.g. Amazon Mechanical Turk)</a:t>
            </a:r>
            <a:endParaRPr lang="en-US" sz="3200" dirty="0" smtClean="0"/>
          </a:p>
        </p:txBody>
      </p:sp>
    </p:spTree>
    <p:custDataLst>
      <p:tags r:id="rId1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4199" y="2236113"/>
            <a:ext cx="109093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Ceiling analysis: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What part of the pipeline to work on next</a:t>
            </a:r>
            <a:endParaRPr lang="zh-CN" altLang="en-US" sz="4800" dirty="0">
              <a:ln w="0"/>
            </a:endParaRPr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Estimating the errors due to each component (ceiling analysis)</a:t>
            </a:r>
            <a:endParaRPr lang="en-US" sz="3200" b="1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609600" y="1708364"/>
            <a:ext cx="1828800" cy="6633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Image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946400" y="1708364"/>
            <a:ext cx="2235200" cy="663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Text detection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89600" y="1600200"/>
            <a:ext cx="2503424" cy="8731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Character segmentation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737600" y="1600200"/>
            <a:ext cx="2503424" cy="8665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Character recognition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504" y="3032204"/>
            <a:ext cx="10672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part of the pipeline should you spend the most time trying to improve?</a:t>
            </a:r>
            <a:endParaRPr lang="en-US" sz="32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064000" y="4038600"/>
          <a:ext cx="7010400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Overall system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Text detection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89%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Character segmentation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Character recognition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>
            <a:stCxn id="4" idx="3"/>
            <a:endCxn id="42" idx="1"/>
          </p:cNvCxnSpPr>
          <p:nvPr/>
        </p:nvCxnSpPr>
        <p:spPr>
          <a:xfrm>
            <a:off x="2438400" y="2040039"/>
            <a:ext cx="50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3"/>
            <a:endCxn id="43" idx="1"/>
          </p:cNvCxnSpPr>
          <p:nvPr/>
        </p:nvCxnSpPr>
        <p:spPr>
          <a:xfrm flipV="1">
            <a:off x="5181600" y="2036757"/>
            <a:ext cx="508000" cy="328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3"/>
            <a:endCxn id="44" idx="1"/>
          </p:cNvCxnSpPr>
          <p:nvPr/>
        </p:nvCxnSpPr>
        <p:spPr>
          <a:xfrm flipV="1">
            <a:off x="8193024" y="2033475"/>
            <a:ext cx="544576" cy="328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7600" y="5054600"/>
            <a:ext cx="83312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Rectangle 47"/>
          <p:cNvSpPr/>
          <p:nvPr/>
        </p:nvSpPr>
        <p:spPr>
          <a:xfrm>
            <a:off x="3352800" y="5562600"/>
            <a:ext cx="8331200" cy="1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Rectangle 48"/>
          <p:cNvSpPr/>
          <p:nvPr/>
        </p:nvSpPr>
        <p:spPr>
          <a:xfrm>
            <a:off x="3352800" y="6070600"/>
            <a:ext cx="8331200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48" grpId="0" bldLvl="0" animBg="1"/>
      <p:bldP spid="4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Photo OCR problem</a:t>
            </a:r>
            <a:endParaRPr lang="en-US" sz="32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>
            <a:fillRect/>
          </a:stretch>
        </p:blipFill>
        <p:spPr bwMode="auto">
          <a:xfrm>
            <a:off x="1625600" y="1039757"/>
            <a:ext cx="9042400" cy="55154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2" name="Rectangle 61"/>
          <p:cNvSpPr/>
          <p:nvPr/>
        </p:nvSpPr>
        <p:spPr>
          <a:xfrm>
            <a:off x="3443844" y="2306124"/>
            <a:ext cx="3000375" cy="470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TextBox 63"/>
          <p:cNvSpPr txBox="1"/>
          <p:nvPr/>
        </p:nvSpPr>
        <p:spPr>
          <a:xfrm>
            <a:off x="3124531" y="1813681"/>
            <a:ext cx="4292269" cy="46037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LULA B’s ANTIQUE MALL</a:t>
            </a:r>
            <a:endParaRPr lang="en-US" sz="2400" b="1" dirty="0" smtClean="0">
              <a:ln>
                <a:solidFill>
                  <a:srgbClr val="C00000"/>
                </a:solidFill>
              </a:ln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49197" y="3582428"/>
            <a:ext cx="1735361" cy="46037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LULA B’s</a:t>
            </a:r>
            <a:endParaRPr lang="en-US" sz="2400" b="1" dirty="0" smtClean="0">
              <a:ln>
                <a:solidFill>
                  <a:srgbClr val="C00000"/>
                </a:solidFill>
              </a:ln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8828" y="4336217"/>
            <a:ext cx="1769763" cy="46037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LULA B’s</a:t>
            </a:r>
            <a:endParaRPr lang="en-US" sz="2400" b="1" dirty="0" smtClean="0">
              <a:ln>
                <a:solidFill>
                  <a:srgbClr val="C00000"/>
                </a:solidFill>
              </a:ln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75833" y="4105085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35836" y="4336217"/>
            <a:ext cx="1013361" cy="46037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endParaRPr lang="en-US" sz="2400" b="1" dirty="0" smtClean="0">
              <a:ln>
                <a:solidFill>
                  <a:srgbClr val="C00000"/>
                </a:solidFill>
              </a:ln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59996" y="3166843"/>
            <a:ext cx="952005" cy="413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6425211" y="4117768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2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64" grpId="0" bldLvl="0" animBg="1"/>
      <p:bldP spid="65" grpId="0" bldLvl="0" animBg="1"/>
      <p:bldP spid="10" grpId="0" bldLvl="0" animBg="1"/>
      <p:bldP spid="11" grpId="0" bldLvl="0" animBg="1"/>
      <p:bldP spid="12" grpId="0" bldLvl="0" animBg="1"/>
      <p:bldP spid="63" grpId="0" bldLvl="0" animBg="1"/>
      <p:bldP spid="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Another ceiling analysis example</a:t>
            </a:r>
            <a:endParaRPr lang="en-US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08000" y="986579"/>
            <a:ext cx="110744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Face recognition from images </a:t>
            </a:r>
            <a:endParaRPr lang="en-US" sz="3200" dirty="0" smtClean="0"/>
          </a:p>
          <a:p>
            <a:r>
              <a:rPr lang="en-US" sz="3200" dirty="0" smtClean="0"/>
              <a:t>(Artificial example)</a:t>
            </a:r>
            <a:endParaRPr lang="en-US" sz="3200" dirty="0" smtClean="0"/>
          </a:p>
        </p:txBody>
      </p:sp>
      <p:pic>
        <p:nvPicPr>
          <p:cNvPr id="4" name="Picture 28" descr="IMG_0361"/>
          <p:cNvPicPr>
            <a:picLocks noChangeAspect="1" noChangeArrowheads="1"/>
          </p:cNvPicPr>
          <p:nvPr/>
        </p:nvPicPr>
        <p:blipFill>
          <a:blip r:embed="rId1" cstate="print"/>
          <a:srcRect l="25000" t="18457" r="30911" b="46660"/>
          <a:stretch>
            <a:fillRect/>
          </a:stretch>
        </p:blipFill>
        <p:spPr bwMode="auto">
          <a:xfrm>
            <a:off x="7384280" y="326740"/>
            <a:ext cx="3583517" cy="378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 descr="IMG_0361_nobackground"/>
          <p:cNvPicPr>
            <a:picLocks noChangeAspect="1" noChangeArrowheads="1"/>
          </p:cNvPicPr>
          <p:nvPr/>
        </p:nvPicPr>
        <p:blipFill>
          <a:blip r:embed="rId2" cstate="print"/>
          <a:srcRect l="21559" t="18449" r="25769" b="46687"/>
          <a:stretch>
            <a:fillRect/>
          </a:stretch>
        </p:blipFill>
        <p:spPr bwMode="auto">
          <a:xfrm>
            <a:off x="7039687" y="326740"/>
            <a:ext cx="4279900" cy="377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70107" y="4863863"/>
            <a:ext cx="2794765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 dirty="0" smtClean="0">
                <a:solidFill>
                  <a:srgbClr val="000000"/>
                </a:solidFill>
                <a:latin typeface="Helvetica" pitchFamily="34" charset="0"/>
              </a:rPr>
              <a:t>Logistic regression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22902" y="4895187"/>
            <a:ext cx="2190880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Face detection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08053" y="2421238"/>
            <a:ext cx="1321467" cy="859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Camera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9" name="AutoShape 7"/>
          <p:cNvCxnSpPr>
            <a:cxnSpLocks noChangeShapeType="1"/>
          </p:cNvCxnSpPr>
          <p:nvPr/>
        </p:nvCxnSpPr>
        <p:spPr bwMode="auto">
          <a:xfrm>
            <a:off x="2946923" y="3272219"/>
            <a:ext cx="6349" cy="16228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510426" y="3937107"/>
            <a:ext cx="2764920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Eyes segmentation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3913283" y="3871633"/>
            <a:ext cx="795867" cy="12776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482804" y="4885452"/>
            <a:ext cx="2794765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Nose segmentation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3" name="AutoShape 11"/>
          <p:cNvCxnSpPr>
            <a:cxnSpLocks noChangeShapeType="1"/>
          </p:cNvCxnSpPr>
          <p:nvPr/>
        </p:nvCxnSpPr>
        <p:spPr bwMode="auto">
          <a:xfrm flipV="1">
            <a:off x="3913283" y="5136553"/>
            <a:ext cx="759460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532291" y="5516057"/>
            <a:ext cx="2743200" cy="8598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Mouth segmentation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>
            <a:off x="3800888" y="5304828"/>
            <a:ext cx="846667" cy="10710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353033" y="2421238"/>
            <a:ext cx="3102007" cy="8598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Preprocess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(remove background)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7" name="AutoShape 15"/>
          <p:cNvCxnSpPr>
            <a:cxnSpLocks noChangeShapeType="1"/>
          </p:cNvCxnSpPr>
          <p:nvPr/>
        </p:nvCxnSpPr>
        <p:spPr bwMode="auto">
          <a:xfrm>
            <a:off x="1929877" y="2851361"/>
            <a:ext cx="56472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18" name="AutoShape 16"/>
          <p:cNvCxnSpPr>
            <a:cxnSpLocks noChangeShapeType="1"/>
          </p:cNvCxnSpPr>
          <p:nvPr/>
        </p:nvCxnSpPr>
        <p:spPr bwMode="auto">
          <a:xfrm>
            <a:off x="7277901" y="4107392"/>
            <a:ext cx="480332" cy="8994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flipV="1">
            <a:off x="7234296" y="5149255"/>
            <a:ext cx="523240" cy="2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0" name="AutoShape 18"/>
          <p:cNvCxnSpPr>
            <a:cxnSpLocks noChangeShapeType="1"/>
          </p:cNvCxnSpPr>
          <p:nvPr/>
        </p:nvCxnSpPr>
        <p:spPr bwMode="auto">
          <a:xfrm flipV="1">
            <a:off x="7234640" y="5380819"/>
            <a:ext cx="378179" cy="7261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19"/>
          <p:cNvCxnSpPr>
            <a:cxnSpLocks noChangeShapeType="1"/>
            <a:stCxn id="6" idx="3"/>
            <a:endCxn id="22" idx="1"/>
          </p:cNvCxnSpPr>
          <p:nvPr/>
        </p:nvCxnSpPr>
        <p:spPr bwMode="auto">
          <a:xfrm>
            <a:off x="10465012" y="5111579"/>
            <a:ext cx="483235" cy="12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0947737" y="4889327"/>
            <a:ext cx="904875" cy="447040"/>
          </a:xfrm>
          <a:prstGeom prst="rect">
            <a:avLst/>
          </a:prstGeom>
          <a:noFill/>
          <a:ln w="19050" algn="ctr">
            <a:noFill/>
            <a:miter lim="800000"/>
            <a:tailEnd type="none" w="lg" len="lg"/>
          </a:ln>
        </p:spPr>
        <p:txBody>
          <a:bodyPr wrap="none" lIns="120649" tIns="59266" rIns="120649" bIns="59266">
            <a:spAutoFit/>
          </a:bodyPr>
          <a:lstStyle/>
          <a:p>
            <a:pPr algn="ctr" eaLnBrk="0" hangingPunct="0"/>
            <a:r>
              <a:rPr lang="en-US" sz="2135" dirty="0">
                <a:solidFill>
                  <a:srgbClr val="000000"/>
                </a:solidFill>
                <a:latin typeface="Helvetica" pitchFamily="34" charset="0"/>
              </a:rPr>
              <a:t>Label</a:t>
            </a:r>
            <a:endParaRPr lang="en-US" sz="2135" dirty="0">
              <a:solidFill>
                <a:srgbClr val="000000"/>
              </a:solidFill>
              <a:latin typeface="Helvetica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0" grpId="0" bldLvl="0" animBg="1"/>
      <p:bldP spid="12" grpId="0" bldLvl="0" animBg="1"/>
      <p:bldP spid="14" grpId="0" bldLvl="0" animBg="1"/>
      <p:bldP spid="16" grpId="0" bldLvl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72705" y="3280357"/>
          <a:ext cx="4489450" cy="369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725"/>
                <a:gridCol w="2244725"/>
              </a:tblGrid>
              <a:tr h="386715">
                <a:tc>
                  <a:txBody>
                    <a:bodyPr/>
                    <a:lstStyle/>
                    <a:p>
                      <a:pPr algn="ctr"/>
                      <a:r>
                        <a:rPr lang="en-US" sz="1735" b="1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sz="1735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35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sz="1735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algn="ctr"/>
                      <a:r>
                        <a:rPr lang="en-US" sz="1735" b="0" dirty="0" smtClean="0">
                          <a:solidFill>
                            <a:schemeClr val="tx1"/>
                          </a:solidFill>
                        </a:rPr>
                        <a:t>Overall system</a:t>
                      </a:r>
                      <a:endParaRPr lang="en-US" sz="1735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35" b="0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en-US" sz="1735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Preprocess (remove background)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85.1%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Face detection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91%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Eyes segmentation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95%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Nose segmentation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96%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Mouth segmentation 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97%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Logistic regression</a:t>
                      </a:r>
                      <a:endParaRPr kumimoji="0" lang="en-US" sz="1735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735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100%</a:t>
                      </a:r>
                      <a:endParaRPr kumimoji="0" lang="en-US" sz="1735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8000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Another ceiling analysis example</a:t>
            </a:r>
            <a:endParaRPr lang="en-US" sz="3200" b="1" dirty="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684" y="2717907"/>
            <a:ext cx="2794765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 dirty="0" smtClean="0">
                <a:solidFill>
                  <a:srgbClr val="000000"/>
                </a:solidFill>
                <a:latin typeface="Helvetica" pitchFamily="34" charset="0"/>
              </a:rPr>
              <a:t>Logistic regression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657478" y="2964787"/>
            <a:ext cx="2190880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Face detection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08053" y="1193321"/>
            <a:ext cx="1321467" cy="859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Camera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0" name="AutoShape 7"/>
          <p:cNvCxnSpPr>
            <a:cxnSpLocks noChangeShapeType="1"/>
          </p:cNvCxnSpPr>
          <p:nvPr/>
        </p:nvCxnSpPr>
        <p:spPr bwMode="auto">
          <a:xfrm>
            <a:off x="2946923" y="2044301"/>
            <a:ext cx="6349" cy="94866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445002" y="2163843"/>
            <a:ext cx="2764920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Eyes segmentation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2" name="AutoShape 9"/>
          <p:cNvCxnSpPr>
            <a:cxnSpLocks noChangeShapeType="1"/>
          </p:cNvCxnSpPr>
          <p:nvPr/>
        </p:nvCxnSpPr>
        <p:spPr bwMode="auto">
          <a:xfrm flipV="1">
            <a:off x="3848071" y="2164329"/>
            <a:ext cx="795867" cy="106764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417380" y="2875043"/>
            <a:ext cx="2794765" cy="4954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Nose segmentation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4" name="AutoShape 11"/>
          <p:cNvCxnSpPr>
            <a:cxnSpLocks noChangeShapeType="1"/>
            <a:stCxn id="8" idx="3"/>
            <a:endCxn id="13" idx="1"/>
          </p:cNvCxnSpPr>
          <p:nvPr/>
        </p:nvCxnSpPr>
        <p:spPr bwMode="auto">
          <a:xfrm flipV="1">
            <a:off x="5130771" y="4164156"/>
            <a:ext cx="759460" cy="11938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483377" y="3585657"/>
            <a:ext cx="2743200" cy="8598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>
                <a:solidFill>
                  <a:srgbClr val="000000"/>
                </a:solidFill>
                <a:latin typeface="Helvetica" pitchFamily="34" charset="0"/>
              </a:rPr>
              <a:t>Mouth segmentation</a:t>
            </a:r>
            <a:endParaRPr lang="en-US" sz="2135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>
            <a:off x="3848071" y="3231341"/>
            <a:ext cx="846667" cy="10710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2353033" y="1193321"/>
            <a:ext cx="3102007" cy="8598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20649" tIns="59266" rIns="120649" bIns="59266" anchor="ctr">
            <a:spAutoFit/>
          </a:bodyPr>
          <a:lstStyle/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Preprocess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  <a:p>
            <a:pPr algn="ctr" eaLnBrk="0" hangingPunct="0"/>
            <a:r>
              <a:rPr lang="en-US" sz="2135" b="1" dirty="0">
                <a:solidFill>
                  <a:srgbClr val="000000"/>
                </a:solidFill>
                <a:latin typeface="Helvetica" pitchFamily="34" charset="0"/>
              </a:rPr>
              <a:t>(remove background)</a:t>
            </a:r>
            <a:endParaRPr lang="en-US" sz="2135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8" name="AutoShape 15"/>
          <p:cNvCxnSpPr>
            <a:cxnSpLocks noChangeShapeType="1"/>
          </p:cNvCxnSpPr>
          <p:nvPr/>
        </p:nvCxnSpPr>
        <p:spPr bwMode="auto">
          <a:xfrm>
            <a:off x="1929877" y="1623232"/>
            <a:ext cx="56472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19" name="AutoShape 16"/>
          <p:cNvCxnSpPr>
            <a:cxnSpLocks noChangeShapeType="1"/>
          </p:cNvCxnSpPr>
          <p:nvPr/>
        </p:nvCxnSpPr>
        <p:spPr bwMode="auto">
          <a:xfrm>
            <a:off x="7098520" y="2164332"/>
            <a:ext cx="526627" cy="7382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0" name="AutoShape 17"/>
          <p:cNvCxnSpPr>
            <a:cxnSpLocks noChangeShapeType="1"/>
          </p:cNvCxnSpPr>
          <p:nvPr/>
        </p:nvCxnSpPr>
        <p:spPr bwMode="auto">
          <a:xfrm flipV="1">
            <a:off x="7101773" y="2902625"/>
            <a:ext cx="523240" cy="20997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18"/>
          <p:cNvCxnSpPr>
            <a:cxnSpLocks noChangeShapeType="1"/>
          </p:cNvCxnSpPr>
          <p:nvPr/>
        </p:nvCxnSpPr>
        <p:spPr bwMode="auto">
          <a:xfrm flipV="1">
            <a:off x="7209644" y="2965066"/>
            <a:ext cx="504613" cy="14003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2" name="AutoShape 19"/>
          <p:cNvCxnSpPr>
            <a:cxnSpLocks noChangeShapeType="1"/>
            <a:stCxn id="7" idx="3"/>
            <a:endCxn id="23" idx="1"/>
          </p:cNvCxnSpPr>
          <p:nvPr/>
        </p:nvCxnSpPr>
        <p:spPr bwMode="auto">
          <a:xfrm>
            <a:off x="10399164" y="2965623"/>
            <a:ext cx="483235" cy="12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0882313" y="2743371"/>
            <a:ext cx="904875" cy="447040"/>
          </a:xfrm>
          <a:prstGeom prst="rect">
            <a:avLst/>
          </a:prstGeom>
          <a:noFill/>
          <a:ln w="19050" algn="ctr">
            <a:noFill/>
            <a:miter lim="800000"/>
            <a:tailEnd type="none" w="lg" len="lg"/>
          </a:ln>
        </p:spPr>
        <p:txBody>
          <a:bodyPr wrap="none" lIns="120649" tIns="59266" rIns="120649" bIns="59266">
            <a:spAutoFit/>
          </a:bodyPr>
          <a:lstStyle/>
          <a:p>
            <a:pPr algn="ctr" eaLnBrk="0" hangingPunct="0"/>
            <a:r>
              <a:rPr lang="en-US" sz="2135" dirty="0">
                <a:solidFill>
                  <a:srgbClr val="000000"/>
                </a:solidFill>
                <a:latin typeface="Helvetica" pitchFamily="34" charset="0"/>
              </a:rPr>
              <a:t>Label</a:t>
            </a:r>
            <a:endParaRPr lang="en-US" sz="2135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26437" y="4302760"/>
            <a:ext cx="4585008" cy="2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7498228" y="4749800"/>
            <a:ext cx="4585008" cy="1891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7498228" y="5194795"/>
            <a:ext cx="4585008" cy="1485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7498228" y="5562601"/>
            <a:ext cx="4585008" cy="111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/>
          <p:cNvSpPr/>
          <p:nvPr/>
        </p:nvSpPr>
        <p:spPr>
          <a:xfrm>
            <a:off x="7625085" y="5937496"/>
            <a:ext cx="4585008" cy="711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/>
          <p:cNvSpPr/>
          <p:nvPr/>
        </p:nvSpPr>
        <p:spPr>
          <a:xfrm>
            <a:off x="7734629" y="6293012"/>
            <a:ext cx="4585008" cy="330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" name="AutoShape 11"/>
          <p:cNvCxnSpPr>
            <a:cxnSpLocks noChangeShapeType="1"/>
            <a:endCxn id="13" idx="1"/>
          </p:cNvCxnSpPr>
          <p:nvPr/>
        </p:nvCxnSpPr>
        <p:spPr bwMode="auto">
          <a:xfrm flipV="1">
            <a:off x="3848100" y="3122930"/>
            <a:ext cx="569595" cy="90170"/>
          </a:xfrm>
          <a:prstGeom prst="straightConnector1">
            <a:avLst/>
          </a:prstGeom>
          <a:noFill/>
          <a:ln w="19050">
            <a:solidFill>
              <a:sysClr val="windowText" lastClr="000000"/>
            </a:solidFill>
            <a:round/>
            <a:tailEnd type="triangle" w="lg" len="lg"/>
          </a:ln>
        </p:spPr>
      </p:cxnSp>
    </p:spTree>
    <p:custDataLst>
      <p:tags r:id="rId1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93345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Machine Perception and Interaction Group (</a:t>
            </a:r>
            <a:r>
              <a:rPr lang="en-US" altLang="zh-CN" sz="2400" b="1" dirty="0" smtClean="0">
                <a:solidFill>
                  <a:srgbClr val="7030A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MPIG</a:t>
            </a:r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  <a:endParaRPr lang="en-US" altLang="zh-CN" sz="24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en-US" altLang="zh-CN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www.mpig.com.cn</a:t>
            </a:r>
            <a:endParaRPr lang="zh-CN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62302" y="4764450"/>
            <a:ext cx="2987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B050"/>
                </a:solidFill>
              </a:rPr>
              <a:t>gmj@mpig.com.cn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8" y="1098603"/>
            <a:ext cx="121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7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83" y="4570009"/>
            <a:ext cx="2287991" cy="22879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08" y="5784948"/>
            <a:ext cx="546175" cy="54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13675" y="6244413"/>
            <a:ext cx="920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公众号</a:t>
            </a:r>
            <a:r>
              <a:rPr lang="en-US" altLang="zh-CN" sz="1200" dirty="0" smtClean="0"/>
              <a:t>:</a:t>
            </a:r>
            <a:endParaRPr lang="en-US" altLang="zh-CN" sz="1200" dirty="0" smtClean="0"/>
          </a:p>
          <a:p>
            <a:pPr algn="r"/>
            <a:r>
              <a:rPr lang="en-US" altLang="zh-CN" sz="1400" dirty="0" err="1" smtClean="0">
                <a:latin typeface="Arial Narrow" panose="020B0606020202030204" pitchFamily="34" charset="0"/>
              </a:rPr>
              <a:t>mpig_robot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63" y="1770301"/>
            <a:ext cx="2651674" cy="2420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Photo OCR pipeline</a:t>
            </a:r>
            <a:endParaRPr lang="en-US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08000" y="990600"/>
            <a:ext cx="553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1. Text detection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8000" y="3524647"/>
            <a:ext cx="553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2. Character segmentation</a:t>
            </a:r>
            <a:endParaRPr lang="en-US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8764" y="4642247"/>
            <a:ext cx="553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3. Character classification</a:t>
            </a:r>
            <a:endParaRPr lang="en-US" sz="3200" dirty="0" smtClean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28" y="5405597"/>
            <a:ext cx="460187" cy="711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55" y="5393824"/>
            <a:ext cx="502025" cy="711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57" y="5393824"/>
            <a:ext cx="460187" cy="71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8941297" y="5516221"/>
            <a:ext cx="33866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8336280" y="5761990"/>
            <a:ext cx="605155" cy="1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11784" y="5503203"/>
            <a:ext cx="33866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156960" y="5760085"/>
            <a:ext cx="755015" cy="1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868225" y="5503203"/>
            <a:ext cx="33866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 flipV="1">
            <a:off x="13671437" y="7644264"/>
            <a:ext cx="819573" cy="2116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53" y="3721417"/>
            <a:ext cx="6010748" cy="8375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>
            <a:fillRect/>
          </a:stretch>
        </p:blipFill>
        <p:spPr bwMode="auto">
          <a:xfrm>
            <a:off x="5740288" y="955749"/>
            <a:ext cx="3714337" cy="22655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6487167" y="1475933"/>
            <a:ext cx="1232461" cy="19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5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5979255" y="3747977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64931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68995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2043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6107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0171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85251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93379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8459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252364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46"/>
          <p:cNvCxnSpPr/>
          <p:nvPr/>
        </p:nvCxnSpPr>
        <p:spPr>
          <a:xfrm flipV="1">
            <a:off x="10252075" y="5748020"/>
            <a:ext cx="605155" cy="1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6" grpId="0"/>
      <p:bldP spid="50" grpId="0"/>
      <p:bldP spid="54" grpId="0"/>
      <p:bldP spid="6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9600" y="3029164"/>
            <a:ext cx="1828800" cy="6633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Image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46400" y="3029164"/>
            <a:ext cx="2235200" cy="663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Text detection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89600" y="2921000"/>
            <a:ext cx="2503424" cy="8731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Character segmentation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737600" y="2921000"/>
            <a:ext cx="2503424" cy="8665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Character recognition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38400" y="3348139"/>
            <a:ext cx="508000" cy="677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5181600" y="3358299"/>
            <a:ext cx="508000" cy="33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8193024" y="3354275"/>
            <a:ext cx="544576" cy="328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8800" y="35578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Photo OCR pipeline</a:t>
            </a:r>
            <a:endParaRPr lang="en-US" sz="3200" b="1" dirty="0" smtClean="0"/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2698" y="2348228"/>
            <a:ext cx="8123555" cy="15684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0"/>
              </a:rPr>
              <a:t>Sliding windows</a:t>
            </a:r>
            <a:endParaRPr lang="zh-CN" altLang="en-US" sz="9600" dirty="0">
              <a:ln w="0"/>
            </a:endParaRPr>
          </a:p>
        </p:txBody>
      </p:sp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5857" y="501972"/>
            <a:ext cx="553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Text detection</a:t>
            </a:r>
            <a:endParaRPr lang="en-US" sz="32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495123"/>
            <a:ext cx="553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Pedestrian detection</a:t>
            </a:r>
            <a:endParaRPr lang="en-US" sz="3200" b="1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45200" y="495123"/>
            <a:ext cx="0" cy="608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 r="15210"/>
          <a:stretch>
            <a:fillRect/>
          </a:stretch>
        </p:blipFill>
        <p:spPr bwMode="auto">
          <a:xfrm>
            <a:off x="609600" y="1442717"/>
            <a:ext cx="4789715" cy="42180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794523" y="2411187"/>
            <a:ext cx="1955300" cy="36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3564600" y="3069431"/>
            <a:ext cx="620408" cy="316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/>
          <p:cNvSpPr/>
          <p:nvPr/>
        </p:nvSpPr>
        <p:spPr>
          <a:xfrm>
            <a:off x="3737436" y="3796663"/>
            <a:ext cx="310204" cy="158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3118741" y="3786963"/>
            <a:ext cx="310204" cy="158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050" name="Picture 2" descr="Keywords: walk, people, stree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26836" r="24296"/>
          <a:stretch>
            <a:fillRect/>
          </a:stretch>
        </p:blipFill>
        <p:spPr bwMode="auto">
          <a:xfrm>
            <a:off x="6786036" y="1442717"/>
            <a:ext cx="4766727" cy="4143963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6786035" y="2311400"/>
            <a:ext cx="630764" cy="1261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 24"/>
          <p:cNvSpPr/>
          <p:nvPr/>
        </p:nvSpPr>
        <p:spPr>
          <a:xfrm>
            <a:off x="7276905" y="2304388"/>
            <a:ext cx="630764" cy="12827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9089900" y="1442717"/>
            <a:ext cx="427167" cy="868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9513800" y="1427011"/>
            <a:ext cx="427167" cy="868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10010900" y="2835233"/>
            <a:ext cx="799373" cy="162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10681427" y="2787733"/>
            <a:ext cx="799373" cy="162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3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bldLvl="0" animBg="1"/>
      <p:bldP spid="12" grpId="0" bldLvl="0" animBg="1"/>
      <p:bldP spid="15" grpId="0" bldLvl="0" animBg="1"/>
      <p:bldP spid="17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6064647"/>
            <a:ext cx="436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Positive examples</a:t>
            </a:r>
            <a:endParaRPr lang="en-US" sz="32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Supervised learning for pedestrian detection</a:t>
            </a:r>
            <a:endParaRPr lang="en-US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08000" y="883047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pixels in 82x36 image patches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4989"/>
            <a:ext cx="523240" cy="15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29" y="6195315"/>
            <a:ext cx="993140" cy="34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60" y="6202244"/>
            <a:ext cx="993140" cy="340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2800" y="6057717"/>
            <a:ext cx="436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Negative examples</a:t>
            </a:r>
            <a:endParaRPr lang="en-US" sz="32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197600" y="1451159"/>
            <a:ext cx="0" cy="5025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tlow\Desktop\cs229a\lectures-slides\assets\19\stuff\p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47" y="3047583"/>
            <a:ext cx="616296" cy="1388360"/>
          </a:xfrm>
          <a:prstGeom prst="rect">
            <a:avLst/>
          </a:prstGeom>
          <a:noFill/>
        </p:spPr>
      </p:pic>
      <p:pic>
        <p:nvPicPr>
          <p:cNvPr id="3075" name="Picture 3" descr="C:\Users\tlow\Desktop\cs229a\lectures-slides\assets\19\stuff\p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47" y="4572773"/>
            <a:ext cx="616296" cy="1388360"/>
          </a:xfrm>
          <a:prstGeom prst="rect">
            <a:avLst/>
          </a:prstGeom>
          <a:noFill/>
        </p:spPr>
      </p:pic>
      <p:pic>
        <p:nvPicPr>
          <p:cNvPr id="3076" name="Picture 4" descr="C:\Users\tlow\Desktop\cs229a\lectures-slides\assets\19\stuff\p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48" y="1548584"/>
            <a:ext cx="616296" cy="1381587"/>
          </a:xfrm>
          <a:prstGeom prst="rect">
            <a:avLst/>
          </a:prstGeom>
          <a:noFill/>
        </p:spPr>
      </p:pic>
      <p:pic>
        <p:nvPicPr>
          <p:cNvPr id="3077" name="Picture 5" descr="C:\Users\tlow\Desktop\cs229a\lectures-slides\assets\19\stuff\p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2" y="1544117"/>
            <a:ext cx="616296" cy="1388360"/>
          </a:xfrm>
          <a:prstGeom prst="rect">
            <a:avLst/>
          </a:prstGeom>
          <a:noFill/>
        </p:spPr>
      </p:pic>
      <p:pic>
        <p:nvPicPr>
          <p:cNvPr id="3078" name="Picture 6" descr="C:\Users\tlow\Desktop\cs229a\lectures-slides\assets\19\stuff\p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47" y="3052051"/>
            <a:ext cx="616296" cy="1374815"/>
          </a:xfrm>
          <a:prstGeom prst="rect">
            <a:avLst/>
          </a:prstGeom>
          <a:noFill/>
        </p:spPr>
      </p:pic>
      <p:pic>
        <p:nvPicPr>
          <p:cNvPr id="3079" name="Picture 7" descr="C:\Users\tlow\Desktop\cs229a\lectures-slides\assets\19\stuff\p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9" y="4587413"/>
            <a:ext cx="616296" cy="1381587"/>
          </a:xfrm>
          <a:prstGeom prst="rect">
            <a:avLst/>
          </a:prstGeom>
          <a:noFill/>
        </p:spPr>
      </p:pic>
      <p:pic>
        <p:nvPicPr>
          <p:cNvPr id="3080" name="Picture 8" descr="C:\Users\tlow\Desktop\cs229a\lectures-slides\assets\19\stuff\p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7" y="4566649"/>
            <a:ext cx="616296" cy="1388360"/>
          </a:xfrm>
          <a:prstGeom prst="rect">
            <a:avLst/>
          </a:prstGeom>
          <a:noFill/>
        </p:spPr>
      </p:pic>
      <p:pic>
        <p:nvPicPr>
          <p:cNvPr id="3081" name="Picture 9" descr="C:\Users\tlow\Desktop\cs229a\lectures-slides\assets\19\stuff\p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7" y="3043117"/>
            <a:ext cx="616296" cy="1388360"/>
          </a:xfrm>
          <a:prstGeom prst="rect">
            <a:avLst/>
          </a:prstGeom>
          <a:noFill/>
        </p:spPr>
      </p:pic>
      <p:pic>
        <p:nvPicPr>
          <p:cNvPr id="3082" name="Picture 10" descr="C:\Users\tlow\Desktop\cs229a\lectures-slides\assets\19\stuff\p8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7" y="1543132"/>
            <a:ext cx="616296" cy="1388360"/>
          </a:xfrm>
          <a:prstGeom prst="rect">
            <a:avLst/>
          </a:prstGeom>
          <a:noFill/>
        </p:spPr>
      </p:pic>
      <p:pic>
        <p:nvPicPr>
          <p:cNvPr id="3083" name="Picture 11" descr="C:\Users\tlow\Desktop\cs229a\lectures-slides\assets\19\stuff\p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17" y="4572773"/>
            <a:ext cx="609524" cy="1388360"/>
          </a:xfrm>
          <a:prstGeom prst="rect">
            <a:avLst/>
          </a:prstGeom>
          <a:noFill/>
        </p:spPr>
      </p:pic>
      <p:pic>
        <p:nvPicPr>
          <p:cNvPr id="3084" name="Picture 12" descr="C:\Users\tlow\Desktop\cs229a\lectures-slides\assets\19\stuff\p10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19" y="3038652"/>
            <a:ext cx="616296" cy="1395132"/>
          </a:xfrm>
          <a:prstGeom prst="rect">
            <a:avLst/>
          </a:prstGeom>
          <a:noFill/>
        </p:spPr>
      </p:pic>
      <p:pic>
        <p:nvPicPr>
          <p:cNvPr id="3085" name="Picture 13" descr="C:\Users\tlow\Desktop\cs229a\lectures-slides\assets\19\stuff\p1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19" y="1543135"/>
            <a:ext cx="616296" cy="1381587"/>
          </a:xfrm>
          <a:prstGeom prst="rect">
            <a:avLst/>
          </a:prstGeom>
          <a:noFill/>
        </p:spPr>
      </p:pic>
      <p:pic>
        <p:nvPicPr>
          <p:cNvPr id="11" name="Picture 3" descr="C:\Cygwin\home\tlow\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57" y="4565121"/>
            <a:ext cx="694944" cy="1389888"/>
          </a:xfrm>
          <a:prstGeom prst="rect">
            <a:avLst/>
          </a:prstGeom>
          <a:noFill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66476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38332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566476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87413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98600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29" y="3047409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16" y="3038332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038332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49" y="1506388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16" y="1498600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29" y="1498600"/>
            <a:ext cx="609600" cy="138853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advTm="3128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>
            <a:fillRect/>
          </a:stretch>
        </p:blipFill>
        <p:spPr bwMode="auto">
          <a:xfrm>
            <a:off x="2743200" y="1601469"/>
            <a:ext cx="6883108" cy="4840817"/>
          </a:xfrm>
          <a:prstGeom prst="rect">
            <a:avLst/>
          </a:prstGeom>
          <a:noFill/>
        </p:spPr>
      </p:pic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319823" y="1598428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769489" y="1869016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769489" y="2156883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2769489" y="24468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2769489" y="2734733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2769489" y="3020483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769489" y="3308349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769489" y="3596216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2769489" y="388620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2769489" y="41740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2769489" y="4459816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2769489" y="474980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2769489" y="50376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8" name="Rectangle 18"/>
          <p:cNvSpPr>
            <a:spLocks noChangeArrowheads="1"/>
          </p:cNvSpPr>
          <p:nvPr/>
        </p:nvSpPr>
        <p:spPr bwMode="auto">
          <a:xfrm>
            <a:off x="2769489" y="5327649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2769489" y="57107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2757377" y="160020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2948551" y="159858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3131863" y="159858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" name="TextBox 42"/>
          <p:cNvSpPr txBox="1"/>
          <p:nvPr/>
        </p:nvSpPr>
        <p:spPr>
          <a:xfrm>
            <a:off x="511116" y="371025"/>
            <a:ext cx="11074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Sliding window detection</a:t>
            </a:r>
            <a:endParaRPr lang="en-US" sz="3200" b="1" dirty="0" smtClean="0"/>
          </a:p>
        </p:txBody>
      </p:sp>
    </p:spTree>
    <p:custDataLst>
      <p:tags r:id="rId2"/>
    </p:custDataLst>
  </p:cSld>
  <p:clrMapOvr>
    <a:masterClrMapping/>
  </p:clrMapOvr>
  <p:transition advTm="3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48525 -0.0012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bldLvl="0" animBg="1"/>
      <p:bldP spid="25" grpId="2" bldLvl="0" animBg="1"/>
      <p:bldP spid="26" grpId="0" bldLvl="0" animBg="1"/>
      <p:bldP spid="26" grpId="1" bldLvl="0" animBg="1"/>
      <p:bldP spid="26" grpId="2" bldLvl="0" animBg="1"/>
      <p:bldP spid="27" grpId="0" bldLvl="0" animBg="1"/>
      <p:bldP spid="27" grpId="1" bldLvl="0" animBg="1"/>
      <p:bldP spid="27" grpId="2" bldLvl="0" animBg="1"/>
      <p:bldP spid="28" grpId="0" bldLvl="0" animBg="1"/>
      <p:bldP spid="28" grpId="1" bldLvl="0" animBg="1"/>
      <p:bldP spid="28" grpId="2" bldLvl="0" animBg="1"/>
      <p:bldP spid="29" grpId="0" bldLvl="0" animBg="1"/>
      <p:bldP spid="29" grpId="1" bldLvl="0" animBg="1"/>
      <p:bldP spid="29" grpId="2" bldLvl="0" animBg="1"/>
      <p:bldP spid="30" grpId="0" bldLvl="0" animBg="1"/>
      <p:bldP spid="30" grpId="1" bldLvl="0" animBg="1"/>
      <p:bldP spid="30" grpId="2" bldLvl="0" animBg="1"/>
      <p:bldP spid="31" grpId="0" bldLvl="0" animBg="1"/>
      <p:bldP spid="31" grpId="1" bldLvl="0" animBg="1"/>
      <p:bldP spid="31" grpId="2" bldLvl="0" animBg="1"/>
      <p:bldP spid="32" grpId="0" bldLvl="0" animBg="1"/>
      <p:bldP spid="32" grpId="1" bldLvl="0" animBg="1"/>
      <p:bldP spid="32" grpId="2" bldLvl="0" animBg="1"/>
      <p:bldP spid="33" grpId="0" bldLvl="0" animBg="1"/>
      <p:bldP spid="33" grpId="1" bldLvl="0" animBg="1"/>
      <p:bldP spid="33" grpId="2" bldLvl="0" animBg="1"/>
      <p:bldP spid="34" grpId="0" bldLvl="0" animBg="1"/>
      <p:bldP spid="34" grpId="1" bldLvl="0" animBg="1"/>
      <p:bldP spid="34" grpId="2" bldLvl="0" animBg="1"/>
      <p:bldP spid="35" grpId="0" bldLvl="0" animBg="1"/>
      <p:bldP spid="35" grpId="1" bldLvl="0" animBg="1"/>
      <p:bldP spid="35" grpId="2" bldLvl="0" animBg="1"/>
      <p:bldP spid="36" grpId="0" bldLvl="0" animBg="1"/>
      <p:bldP spid="36" grpId="1" bldLvl="0" animBg="1"/>
      <p:bldP spid="36" grpId="2" bldLvl="0" animBg="1"/>
      <p:bldP spid="37" grpId="0" bldLvl="0" animBg="1"/>
      <p:bldP spid="37" grpId="1" bldLvl="0" animBg="1"/>
      <p:bldP spid="37" grpId="2" bldLvl="0" animBg="1"/>
      <p:bldP spid="38" grpId="0" bldLvl="0" animBg="1"/>
      <p:bldP spid="38" grpId="1" bldLvl="0" animBg="1"/>
      <p:bldP spid="38" grpId="2" bldLvl="0" animBg="1"/>
      <p:bldP spid="39" grpId="0" bldLvl="0" animBg="1"/>
      <p:bldP spid="39" grpId="1" bldLvl="0" animBg="1"/>
      <p:bldP spid="39" grpId="2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</p:bldLst>
  </p:timing>
</p:sld>
</file>

<file path=ppt/tags/tag1.xml><?xml version="1.0" encoding="utf-8"?>
<p:tagLst xmlns:p="http://schemas.openxmlformats.org/presentationml/2006/main">
  <p:tag name="TIMING" val="|0.9|0.8"/>
</p:tagLst>
</file>

<file path=ppt/tags/tag10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11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12.xml><?xml version="1.0" encoding="utf-8"?>
<p:tagLst xmlns:p="http://schemas.openxmlformats.org/presentationml/2006/main">
  <p:tag name="TIMING" val="|10.5|4.8|37.5"/>
</p:tagLst>
</file>

<file path=ppt/tags/tag13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14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15.xml><?xml version="1.0" encoding="utf-8"?>
<p:tagLst xmlns:p="http://schemas.openxmlformats.org/presentationml/2006/main">
  <p:tag name="TIMING" val="|27.8|1.1|0.6|1|2.1|0.7|0.8|1|0.6|0.3|0.3"/>
</p:tagLst>
</file>

<file path=ppt/tags/tag16.xml><?xml version="1.0" encoding="utf-8"?>
<p:tagLst xmlns:p="http://schemas.openxmlformats.org/presentationml/2006/main">
  <p:tag name="TIMING" val="|16.3"/>
</p:tagLst>
</file>

<file path=ppt/tags/tag17.xml><?xml version="1.0" encoding="utf-8"?>
<p:tagLst xmlns:p="http://schemas.openxmlformats.org/presentationml/2006/main">
  <p:tag name="TIMING" val="|5.4"/>
</p:tagLst>
</file>

<file path=ppt/tags/tag18.xml><?xml version="1.0" encoding="utf-8"?>
<p:tagLst xmlns:p="http://schemas.openxmlformats.org/presentationml/2006/main">
  <p:tag name="LATEXADDIN" val="\documentclass{article}&#10;\usepackage{amsmath}&#10;\pagestyle{empty}&#10;\begin{document}&#10;&#10;&#10;$&#10;x_i =&#10;$&#10;&#10;\end{document}"/>
  <p:tag name="IGUANATEXSIZE" val="20"/>
</p:tagLst>
</file>

<file path=ppt/tags/tag19.xml><?xml version="1.0" encoding="utf-8"?>
<p:tagLst xmlns:p="http://schemas.openxmlformats.org/presentationml/2006/main">
  <p:tag name="LATEXADDIN" val="\documentclass{article}&#10;\usepackage{amsmath}&#10;\pagestyle{empty}&#10;\begin{document}&#10;&#10;&#10;$&#10;i&#10;$&#10;&#10;\end{document}"/>
  <p:tag name="IGUANATEXSIZE" val="20"/>
</p:tagLst>
</file>

<file path=ppt/tags/tag2.xml><?xml version="1.0" encoding="utf-8"?>
<p:tagLst xmlns:p="http://schemas.openxmlformats.org/presentationml/2006/main">
  <p:tag name="TIMING" val="|16.3|0.9|1.5|0.9|10.2"/>
</p:tagLst>
</file>

<file path=ppt/tags/tag20.xml><?xml version="1.0" encoding="utf-8"?>
<p:tagLst xmlns:p="http://schemas.openxmlformats.org/presentationml/2006/main">
  <p:tag name="LATEXADDIN" val="\documentclass{article}&#10;\usepackage{amsmath}&#10;\pagestyle{empty}&#10;\begin{document}&#10;&#10;&#10;$&#10;x_i \leftarrow x_i +&#10;$&#10;&#10;\end{document}"/>
  <p:tag name="IGUANATEXSIZE" val="20"/>
</p:tagLst>
</file>

<file path=ppt/tags/tag21.xml><?xml version="1.0" encoding="utf-8"?>
<p:tagLst xmlns:p="http://schemas.openxmlformats.org/presentationml/2006/main">
  <p:tag name="TIMING" val="|12|0.9|11.8|3.3"/>
</p:tagLst>
</file>

<file path=ppt/tags/tag22.xml><?xml version="1.0" encoding="utf-8"?>
<p:tagLst xmlns:p="http://schemas.openxmlformats.org/presentationml/2006/main">
  <p:tag name="TIMING" val="|33.8|6.1|15.4|6.2"/>
</p:tagLst>
</file>

<file path=ppt/tags/tag23.xml><?xml version="1.0" encoding="utf-8"?>
<p:tagLst xmlns:p="http://schemas.openxmlformats.org/presentationml/2006/main">
  <p:tag name="TIMING" val="|9.2|1.6|0.8|1.5|2.8|2.7|0.8|1.9|0.8|0.8|0.8|0.7|0.6|0.7|1.7|0.7|1|25.4"/>
</p:tagLst>
</file>

<file path=ppt/tags/tag24.xml><?xml version="1.0" encoding="utf-8"?>
<p:tagLst xmlns:p="http://schemas.openxmlformats.org/presentationml/2006/main">
  <p:tag name="TIMING" val="|0.2|2.3|0.6|0.6|0.4|0.5|0.7"/>
</p:tagLst>
</file>

<file path=ppt/tags/tag3.xml><?xml version="1.0" encoding="utf-8"?>
<p:tagLst xmlns:p="http://schemas.openxmlformats.org/presentationml/2006/main">
  <p:tag name="TIMING" val="|13.9|1.2|10.1|0.7|0.5|0.5|0.3|0.6"/>
</p:tagLst>
</file>

<file path=ppt/tags/tag4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x = &#10;$&#10;&#10;\end{document}"/>
  <p:tag name="IGUANATEXSIZE" val="20"/>
</p:tagLst>
</file>

<file path=ppt/tags/tag5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6.xml><?xml version="1.0" encoding="utf-8"?>
<p:tagLst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7.xml><?xml version="1.0" encoding="utf-8"?>
<p:tagLst xmlns:p="http://schemas.openxmlformats.org/presentationml/2006/main">
  <p:tag name="TIMING" val="|6.6|1|4.2|1.5|1|0.6|14.2"/>
</p:tagLst>
</file>

<file path=ppt/tags/tag8.xml><?xml version="1.0" encoding="utf-8"?>
<p:tagLst xmlns:p="http://schemas.openxmlformats.org/presentationml/2006/main">
  <p:tag name="TIMING" val="|0.6|1.2"/>
</p:tagLst>
</file>

<file path=ppt/tags/tag9.xml><?xml version="1.0" encoding="utf-8"?>
<p:tagLst xmlns:p="http://schemas.openxmlformats.org/presentationml/2006/main">
  <p:tag name="TIMING" val="|13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6089</Words>
  <Application>WPS 演示</Application>
  <PresentationFormat>宽屏</PresentationFormat>
  <Paragraphs>398</Paragraphs>
  <Slides>32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65" baseType="lpstr">
      <vt:lpstr>Arial</vt:lpstr>
      <vt:lpstr>宋体</vt:lpstr>
      <vt:lpstr>Wingdings</vt:lpstr>
      <vt:lpstr>Microsoft JhengHei</vt:lpstr>
      <vt:lpstr>Dotum</vt:lpstr>
      <vt:lpstr>Microsoft JhengHei UI</vt:lpstr>
      <vt:lpstr>华文行楷</vt:lpstr>
      <vt:lpstr>Berlin Sans FB Demi</vt:lpstr>
      <vt:lpstr>Gulim</vt:lpstr>
      <vt:lpstr>Candara</vt:lpstr>
      <vt:lpstr>Segoe UI</vt:lpstr>
      <vt:lpstr>方正姚体</vt:lpstr>
      <vt:lpstr>Arial Narrow</vt:lpstr>
      <vt:lpstr>Courier New</vt:lpstr>
      <vt:lpstr>Calibri</vt:lpstr>
      <vt:lpstr>Segoe Print</vt:lpstr>
      <vt:lpstr>微软雅黑</vt:lpstr>
      <vt:lpstr>Arial Unicode MS</vt:lpstr>
      <vt:lpstr>等线</vt:lpstr>
      <vt:lpstr>Times New Roman</vt:lpstr>
      <vt:lpstr>Courier New</vt:lpstr>
      <vt:lpstr>Adobe Garamond Pro</vt:lpstr>
      <vt:lpstr>Harlow Solid Italic</vt:lpstr>
      <vt:lpstr>Kunstler Script</vt:lpstr>
      <vt:lpstr>Kristen ITC</vt:lpstr>
      <vt:lpstr>Kozuka Gothic Pro M</vt:lpstr>
      <vt:lpstr>Old English Text MT</vt:lpstr>
      <vt:lpstr>Helvetica</vt:lpstr>
      <vt:lpstr>MS Mincho</vt:lpstr>
      <vt:lpstr>Office 主题</vt:lpstr>
      <vt:lpstr>自定义设计方案</vt:lpstr>
      <vt:lpstr>2_Lecture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cp:lastModifiedBy>Administrator</cp:lastModifiedBy>
  <cp:revision>26</cp:revision>
  <dcterms:created xsi:type="dcterms:W3CDTF">2016-10-28T02:55:00Z</dcterms:created>
  <dcterms:modified xsi:type="dcterms:W3CDTF">2017-08-11T15:15:19Z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